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10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00D4FF"/>
                </a:solidFill>
                <a:latin typeface="Consolas"/>
              </a:defRPr>
            </a:pPr>
            <a:r>
              <a:t>CYBER READY CLINIC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19456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5400" b="1">
                <a:solidFill>
                  <a:srgbClr val="FFFFFF"/>
                </a:solidFill>
                <a:latin typeface="Calibri"/>
              </a:defRPr>
            </a:pPr>
            <a:r>
              <a:t>CRC Cyber Lab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3383280"/>
            <a:ext cx="2743200" cy="3810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36576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0">
                <a:solidFill>
                  <a:srgbClr val="B0B8C4"/>
                </a:solidFill>
                <a:latin typeface="Calibri"/>
              </a:defRPr>
            </a:pPr>
            <a:r>
              <a:t>Building the Next Generation Cyber Workforce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59436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6B7580"/>
                </a:solidFill>
                <a:latin typeface="Calibri"/>
              </a:defRPr>
            </a:pPr>
            <a:r>
              <a:t>TCecure  |  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4572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D4FF"/>
                </a:solidFill>
                <a:latin typeface="Consolas"/>
              </a:defRPr>
            </a:pPr>
            <a:r>
              <a:t>AI LAYER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AI-Powered Operations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91640"/>
            <a:ext cx="2286000" cy="3810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103120"/>
            <a:ext cx="5943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OpenHands AI IDE — browser-based AI coding and operations environment</a:t>
            </a:r>
          </a:p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MCP (Model Context Protocol) server for AI-to-infrastructure communication</a:t>
            </a:r>
          </a:p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AI-assisted lab operations: seed, monitor, troubleshoot via natural language</a:t>
            </a:r>
          </a:p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Students learn to work alongside AI — the future of cybersecurity operations</a:t>
            </a:r>
          </a:p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Future: AI-driven adaptive difficulty and personalized learning paths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498079" y="2103120"/>
            <a:ext cx="3931920" cy="3200400"/>
          </a:xfrm>
          <a:prstGeom prst="roundRect">
            <a:avLst/>
          </a:prstGeom>
          <a:solidFill>
            <a:srgbClr val="141A24"/>
          </a:solidFill>
          <a:ln w="12700">
            <a:solidFill>
              <a:srgbClr val="008C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680960" y="2286000"/>
            <a:ext cx="3657600" cy="2926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00D4FF"/>
                </a:solidFill>
                <a:latin typeface="Consolas"/>
              </a:defRPr>
            </a:pPr>
            <a:r>
              <a:t>  AI Integration Stack</a:t>
            </a:r>
            <a:br/>
            <a:r>
              <a:t>  --------------------</a:t>
            </a:r>
            <a:br/>
            <a:r>
              <a:t>  OpenHands IDE</a:t>
            </a:r>
            <a:br/>
            <a:r>
              <a:t>     + Sandbox Containers</a:t>
            </a:r>
            <a:br/>
            <a:r>
              <a:t>     + VSCode Server</a:t>
            </a:r>
            <a:br/>
            <a:r>
              <a:t>     + Chromium Browser</a:t>
            </a:r>
            <a:br/>
            <a:br/>
            <a:r>
              <a:t>  MCP Server</a:t>
            </a:r>
            <a:br/>
            <a:r>
              <a:t>     + AWX API Bridge</a:t>
            </a:r>
            <a:br/>
            <a:r>
              <a:t>     + Pod Management</a:t>
            </a:r>
            <a:br/>
            <a:r>
              <a:t>     + Lab Orchestration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5669280"/>
            <a:ext cx="9326880" cy="731520"/>
          </a:xfrm>
          <a:prstGeom prst="roundRect">
            <a:avLst/>
          </a:prstGeom>
          <a:noFill/>
          <a:ln w="19050">
            <a:solidFill>
              <a:srgbClr val="00D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822960" y="5669280"/>
            <a:ext cx="50800" cy="73152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51560" y="5760720"/>
            <a:ext cx="8961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 i="1">
                <a:solidFill>
                  <a:srgbClr val="00D4FF"/>
                </a:solidFill>
                <a:latin typeface="Calibri"/>
              </a:defRPr>
            </a:pPr>
            <a:r>
              <a:t>"Students don't just learn cyber — they learn cyber + AI."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4572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D4FF"/>
                </a:solidFill>
                <a:latin typeface="Consolas"/>
              </a:defRPr>
            </a:pPr>
            <a:r>
              <a:t>EXPERIENCE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The Learning Experience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91640"/>
            <a:ext cx="2286000" cy="3810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05840" y="2103120"/>
            <a:ext cx="731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00D4FF"/>
                </a:solidFill>
                <a:latin typeface="Consolas"/>
              </a:defRPr>
            </a:pPr>
            <a:r>
              <a:t>01</a:t>
            </a:r>
          </a:p>
        </p:txBody>
      </p:sp>
      <p:sp>
        <p:nvSpPr>
          <p:cNvPr id="6" name="Rectangle 5"/>
          <p:cNvSpPr/>
          <p:nvPr/>
        </p:nvSpPr>
        <p:spPr>
          <a:xfrm>
            <a:off x="1005840" y="2651760"/>
            <a:ext cx="2286000" cy="3810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83464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alibri"/>
              </a:defRPr>
            </a:pPr>
            <a:r>
              <a:t>CONNECT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3291840"/>
            <a:ext cx="2286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B0B8C4"/>
                </a:solidFill>
                <a:latin typeface="Calibri"/>
              </a:defRPr>
            </a:pPr>
            <a:r>
              <a:t>Open browser, log in to Guacamole,</a:t>
            </a:r>
            <a:br/>
            <a:r>
              <a:t>get a Windows Server desktop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749040" y="2103120"/>
            <a:ext cx="731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00D4FF"/>
                </a:solidFill>
                <a:latin typeface="Consolas"/>
              </a:defRPr>
            </a:pPr>
            <a:r>
              <a:t>02</a:t>
            </a:r>
          </a:p>
        </p:txBody>
      </p:sp>
      <p:sp>
        <p:nvSpPr>
          <p:cNvPr id="10" name="Rectangle 9"/>
          <p:cNvSpPr/>
          <p:nvPr/>
        </p:nvSpPr>
        <p:spPr>
          <a:xfrm>
            <a:off x="3749040" y="2651760"/>
            <a:ext cx="2286000" cy="3810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749040" y="283464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alibri"/>
              </a:defRPr>
            </a:pPr>
            <a:r>
              <a:t>DISCOVER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49040" y="3291840"/>
            <a:ext cx="2286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B0B8C4"/>
                </a:solidFill>
                <a:latin typeface="Calibri"/>
              </a:defRPr>
            </a:pPr>
            <a:r>
              <a:t>Read the scenario, identify the</a:t>
            </a:r>
            <a:br/>
            <a:r>
              <a:t>security misconfiguration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92240" y="2103120"/>
            <a:ext cx="731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00D4FF"/>
                </a:solidFill>
                <a:latin typeface="Consolas"/>
              </a:defRPr>
            </a:pPr>
            <a:r>
              <a:t>03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92240" y="2651760"/>
            <a:ext cx="2286000" cy="3810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92240" y="283464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alibri"/>
              </a:defRPr>
            </a:pPr>
            <a:r>
              <a:t>REMEDIATE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3291840"/>
            <a:ext cx="2286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B0B8C4"/>
                </a:solidFill>
                <a:latin typeface="Calibri"/>
              </a:defRPr>
            </a:pPr>
            <a:r>
              <a:t>Fix the issue using real enterprise</a:t>
            </a:r>
            <a:br/>
            <a:r>
              <a:t>tools (ADUC, PowerShell, etc.)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235440" y="2103120"/>
            <a:ext cx="731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00D4FF"/>
                </a:solidFill>
                <a:latin typeface="Consolas"/>
              </a:defRPr>
            </a:pPr>
            <a:r>
              <a:t>04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235440" y="2651760"/>
            <a:ext cx="2286000" cy="3810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235440" y="283464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alibri"/>
              </a:defRPr>
            </a:pPr>
            <a:r>
              <a:t>VERIFY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235440" y="3291840"/>
            <a:ext cx="2286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B0B8C4"/>
                </a:solidFill>
                <a:latin typeface="Calibri"/>
              </a:defRPr>
            </a:pPr>
            <a:r>
              <a:t>Automated checks confirm every</a:t>
            </a:r>
            <a:br/>
            <a:r>
              <a:t>remediation step — PASS or FAIL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" y="4389120"/>
            <a:ext cx="9144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500" b="1">
                <a:solidFill>
                  <a:srgbClr val="00D4FF"/>
                </a:solidFill>
                <a:latin typeface="Consolas"/>
              </a:rPr>
              <a:t>// </a:t>
            </a:r>
            <a:r>
              <a:rPr sz="1500">
                <a:solidFill>
                  <a:srgbClr val="B0B8C4"/>
                </a:solidFill>
                <a:latin typeface="Calibri"/>
              </a:rPr>
              <a:t>Real Windows environments — not simulations or emulators</a:t>
            </a:r>
          </a:p>
          <a:p>
            <a:pPr>
              <a:spcAft>
                <a:spcPts val="600"/>
              </a:spcAft>
            </a:pPr>
            <a:r>
              <a:rPr sz="1500" b="1">
                <a:solidFill>
                  <a:srgbClr val="00D4FF"/>
                </a:solidFill>
                <a:latin typeface="Consolas"/>
              </a:rPr>
              <a:t>// </a:t>
            </a:r>
            <a:r>
              <a:rPr sz="1500">
                <a:solidFill>
                  <a:srgbClr val="B0B8C4"/>
                </a:solidFill>
                <a:latin typeface="Calibri"/>
              </a:rPr>
              <a:t>Real Active Directory — real logs, real misconfigurations</a:t>
            </a:r>
          </a:p>
          <a:p>
            <a:pPr>
              <a:spcAft>
                <a:spcPts val="600"/>
              </a:spcAft>
            </a:pPr>
            <a:r>
              <a:rPr sz="1500" b="1">
                <a:solidFill>
                  <a:srgbClr val="00D4FF"/>
                </a:solidFill>
                <a:latin typeface="Consolas"/>
              </a:rPr>
              <a:t>// </a:t>
            </a:r>
            <a:r>
              <a:rPr sz="1500">
                <a:solidFill>
                  <a:srgbClr val="B0B8C4"/>
                </a:solidFill>
                <a:latin typeface="Calibri"/>
              </a:rPr>
              <a:t>Browser-based access — zero software installation</a:t>
            </a:r>
          </a:p>
          <a:p>
            <a:pPr>
              <a:spcAft>
                <a:spcPts val="600"/>
              </a:spcAft>
            </a:pPr>
            <a:r>
              <a:rPr sz="1500" b="1">
                <a:solidFill>
                  <a:srgbClr val="00D4FF"/>
                </a:solidFill>
                <a:latin typeface="Consolas"/>
              </a:rPr>
              <a:t>// </a:t>
            </a:r>
            <a:r>
              <a:rPr sz="1500">
                <a:solidFill>
                  <a:srgbClr val="B0B8C4"/>
                </a:solidFill>
                <a:latin typeface="Calibri"/>
              </a:rPr>
              <a:t>15–30 minutes per lab — designed for class schedules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22960" y="5669280"/>
            <a:ext cx="9326880" cy="731520"/>
          </a:xfrm>
          <a:prstGeom prst="roundRect">
            <a:avLst/>
          </a:prstGeom>
          <a:noFill/>
          <a:ln w="19050">
            <a:solidFill>
              <a:srgbClr val="00D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822960" y="5669280"/>
            <a:ext cx="50800" cy="73152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51560" y="5760720"/>
            <a:ext cx="8961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 i="1">
                <a:solidFill>
                  <a:srgbClr val="00D4FF"/>
                </a:solidFill>
                <a:latin typeface="Calibri"/>
              </a:defRPr>
            </a:pPr>
            <a:r>
              <a:t>"No simulations. No shortcuts."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4572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FF88"/>
                </a:solidFill>
                <a:latin typeface="Consolas"/>
              </a:defRPr>
            </a:pPr>
            <a:r>
              <a:t>VERIFICATION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Automated Verification Engine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91640"/>
            <a:ext cx="2286000" cy="38100"/>
          </a:xfrm>
          <a:prstGeom prst="rect">
            <a:avLst/>
          </a:prstGeom>
          <a:solidFill>
            <a:srgbClr val="00FF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103120"/>
            <a:ext cx="5943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Ansible-based validation runs against each student pod</a:t>
            </a:r>
          </a:p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PASS / FAIL per lab objective — no subjective grading</a:t>
            </a:r>
          </a:p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Evidence-driven: checks AD state, GPO settings, file contents, service configs</a:t>
            </a:r>
          </a:p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Results available in seconds — instant feedback loop</a:t>
            </a:r>
          </a:p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Instructors see class-wide completion dashboard</a:t>
            </a:r>
          </a:p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Rerun anytime — students can retry until they pass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498079" y="2103120"/>
            <a:ext cx="3931920" cy="3200400"/>
          </a:xfrm>
          <a:prstGeom prst="roundRect">
            <a:avLst/>
          </a:prstGeom>
          <a:solidFill>
            <a:srgbClr val="141A24"/>
          </a:solidFill>
          <a:ln w="12700">
            <a:solidFill>
              <a:srgbClr val="00AA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680960" y="2286000"/>
            <a:ext cx="3657600" cy="2926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00FF88"/>
                </a:solidFill>
                <a:latin typeface="Consolas"/>
              </a:defRPr>
            </a:pPr>
            <a:r>
              <a:t>  Pod03 — AC M1-L1 Results</a:t>
            </a:r>
            <a:br/>
            <a:r>
              <a:t>  ========================</a:t>
            </a:r>
            <a:br/>
            <a:r>
              <a:t>  [PASS] Account disabled</a:t>
            </a:r>
            <a:br/>
            <a:r>
              <a:t>  [PASS] Groups removed</a:t>
            </a:r>
            <a:br/>
            <a:r>
              <a:t>  [PASS] Moved to Termed OU</a:t>
            </a:r>
            <a:br/>
            <a:r>
              <a:t>  [PASS] Evidence file found</a:t>
            </a:r>
            <a:br/>
            <a:r>
              <a:t>  ========================</a:t>
            </a:r>
            <a:br/>
            <a:r>
              <a:t>  Result: 4/4 PASSED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5669280"/>
            <a:ext cx="9326880" cy="731520"/>
          </a:xfrm>
          <a:prstGeom prst="roundRect">
            <a:avLst/>
          </a:prstGeom>
          <a:noFill/>
          <a:ln w="19050">
            <a:solidFill>
              <a:srgbClr val="00D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822960" y="5669280"/>
            <a:ext cx="50800" cy="73152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51560" y="5760720"/>
            <a:ext cx="8961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 i="1">
                <a:solidFill>
                  <a:srgbClr val="00D4FF"/>
                </a:solidFill>
                <a:latin typeface="Calibri"/>
              </a:defRPr>
            </a:pPr>
            <a:r>
              <a:t>"Every skill is measurable."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4572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D4FF"/>
                </a:solidFill>
                <a:latin typeface="Consolas"/>
              </a:defRPr>
            </a:pPr>
            <a:r>
              <a:t>SCALE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Built to Scale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91640"/>
            <a:ext cx="2286000" cy="3810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914400" y="2103120"/>
            <a:ext cx="2286000" cy="1463040"/>
          </a:xfrm>
          <a:prstGeom prst="roundRect">
            <a:avLst/>
          </a:prstGeom>
          <a:solidFill>
            <a:srgbClr val="141A24"/>
          </a:solidFill>
          <a:ln w="12700">
            <a:solidFill>
              <a:srgbClr val="008C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2240280"/>
            <a:ext cx="1920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00D4FF"/>
                </a:solidFill>
                <a:latin typeface="Calibri"/>
              </a:defRPr>
            </a:pPr>
            <a:r>
              <a:t>20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880360"/>
            <a:ext cx="1920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B0B8C4"/>
                </a:solidFill>
                <a:latin typeface="Calibri"/>
              </a:defRPr>
            </a:pPr>
            <a:r>
              <a:t>Pods Today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0" y="2103120"/>
            <a:ext cx="2286000" cy="1463040"/>
          </a:xfrm>
          <a:prstGeom prst="roundRect">
            <a:avLst/>
          </a:prstGeom>
          <a:solidFill>
            <a:srgbClr val="141A24"/>
          </a:solidFill>
          <a:ln w="12700">
            <a:solidFill>
              <a:srgbClr val="008C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840480" y="2240280"/>
            <a:ext cx="1920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00D4FF"/>
                </a:solidFill>
                <a:latin typeface="Calibri"/>
              </a:defRPr>
            </a:pPr>
            <a:r>
              <a:t>100+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40480" y="2880360"/>
            <a:ext cx="1920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B0B8C4"/>
                </a:solidFill>
                <a:latin typeface="Calibri"/>
              </a:defRPr>
            </a:pPr>
            <a:r>
              <a:t>Pods with</a:t>
            </a:r>
            <a:br/>
            <a:r>
              <a:t>Cluster Expansion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400800" y="2103120"/>
            <a:ext cx="2286000" cy="1463040"/>
          </a:xfrm>
          <a:prstGeom prst="roundRect">
            <a:avLst/>
          </a:prstGeom>
          <a:solidFill>
            <a:srgbClr val="141A24"/>
          </a:solidFill>
          <a:ln w="12700">
            <a:solidFill>
              <a:srgbClr val="008C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583680" y="2240280"/>
            <a:ext cx="1920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00D4FF"/>
                </a:solidFill>
                <a:latin typeface="Calibri"/>
              </a:defRPr>
            </a:pPr>
            <a:r>
              <a:t>1,000+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83680" y="2880360"/>
            <a:ext cx="1920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B0B8C4"/>
                </a:solidFill>
                <a:latin typeface="Calibri"/>
              </a:defRPr>
            </a:pPr>
            <a:r>
              <a:t>Students</a:t>
            </a:r>
            <a:br/>
            <a:r>
              <a:t>Per Year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9144000" y="2103120"/>
            <a:ext cx="2286000" cy="1463040"/>
          </a:xfrm>
          <a:prstGeom prst="roundRect">
            <a:avLst/>
          </a:prstGeom>
          <a:solidFill>
            <a:srgbClr val="141A24"/>
          </a:solidFill>
          <a:ln w="12700">
            <a:solidFill>
              <a:srgbClr val="008C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326880" y="2240280"/>
            <a:ext cx="1920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00D4FF"/>
                </a:solidFill>
                <a:latin typeface="Calibri"/>
              </a:defRPr>
            </a:pPr>
            <a:r>
              <a:t>24/7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326880" y="2880360"/>
            <a:ext cx="1920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B0B8C4"/>
                </a:solidFill>
                <a:latin typeface="Calibri"/>
              </a:defRPr>
            </a:pPr>
            <a:r>
              <a:t>Remote</a:t>
            </a:r>
            <a:br/>
            <a:r>
              <a:t>Access Ready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4400" y="3931920"/>
            <a:ext cx="9144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600" b="1">
                <a:solidFill>
                  <a:srgbClr val="00D4FF"/>
                </a:solidFill>
                <a:latin typeface="Consolas"/>
              </a:rPr>
              <a:t>// </a:t>
            </a:r>
            <a:r>
              <a:rPr sz="1600">
                <a:solidFill>
                  <a:srgbClr val="B0B8C4"/>
                </a:solidFill>
                <a:latin typeface="Calibri"/>
              </a:rPr>
              <a:t>Add pods = scale students — linear, predictable growth</a:t>
            </a:r>
          </a:p>
          <a:p>
            <a:pPr>
              <a:spcAft>
                <a:spcPts val="600"/>
              </a:spcAft>
            </a:pPr>
            <a:r>
              <a:rPr sz="1600" b="1">
                <a:solidFill>
                  <a:srgbClr val="00D4FF"/>
                </a:solidFill>
                <a:latin typeface="Consolas"/>
              </a:rPr>
              <a:t>// </a:t>
            </a:r>
            <a:r>
              <a:rPr sz="1600">
                <a:solidFill>
                  <a:srgbClr val="B0B8C4"/>
                </a:solidFill>
                <a:latin typeface="Calibri"/>
              </a:rPr>
              <a:t>Remote access ready — students train from anywhere</a:t>
            </a:r>
          </a:p>
          <a:p>
            <a:pPr>
              <a:spcAft>
                <a:spcPts val="600"/>
              </a:spcAft>
            </a:pPr>
            <a:r>
              <a:rPr sz="1600" b="1">
                <a:solidFill>
                  <a:srgbClr val="00D4FF"/>
                </a:solidFill>
                <a:latin typeface="Consolas"/>
              </a:rPr>
              <a:t>// </a:t>
            </a:r>
            <a:r>
              <a:rPr sz="1600">
                <a:solidFill>
                  <a:srgbClr val="B0B8C4"/>
                </a:solidFill>
                <a:latin typeface="Calibri"/>
              </a:rPr>
              <a:t>Multi-user concurrency — full classes simultaneously</a:t>
            </a:r>
          </a:p>
          <a:p>
            <a:pPr>
              <a:spcAft>
                <a:spcPts val="600"/>
              </a:spcAft>
            </a:pPr>
            <a:r>
              <a:rPr sz="1600" b="1">
                <a:solidFill>
                  <a:srgbClr val="00D4FF"/>
                </a:solidFill>
                <a:latin typeface="Consolas"/>
              </a:rPr>
              <a:t>// </a:t>
            </a:r>
            <a:r>
              <a:rPr sz="1600">
                <a:solidFill>
                  <a:srgbClr val="B0B8C4"/>
                </a:solidFill>
                <a:latin typeface="Calibri"/>
              </a:rPr>
              <a:t>Shared domain architecture means minimal VM overhead per pod</a:t>
            </a:r>
          </a:p>
          <a:p>
            <a:pPr>
              <a:spcAft>
                <a:spcPts val="600"/>
              </a:spcAft>
            </a:pPr>
            <a:r>
              <a:rPr sz="1600" b="1">
                <a:solidFill>
                  <a:srgbClr val="00D4FF"/>
                </a:solidFill>
                <a:latin typeface="Consolas"/>
              </a:rPr>
              <a:t>// </a:t>
            </a:r>
            <a:r>
              <a:rPr sz="1600">
                <a:solidFill>
                  <a:srgbClr val="B0B8C4"/>
                </a:solidFill>
                <a:latin typeface="Calibri"/>
              </a:rPr>
              <a:t>Automation handles provisioning — no manual setup bottleneck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4572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D4FF"/>
                </a:solidFill>
                <a:latin typeface="Consolas"/>
              </a:defRPr>
            </a:pPr>
            <a:r>
              <a:t>MARKET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Market Opportunity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91640"/>
            <a:ext cx="2286000" cy="3810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914400" y="2103120"/>
            <a:ext cx="5029200" cy="1737360"/>
          </a:xfrm>
          <a:prstGeom prst="roundRect">
            <a:avLst/>
          </a:prstGeom>
          <a:solidFill>
            <a:srgbClr val="141A24"/>
          </a:solidFill>
          <a:ln w="12700">
            <a:solidFill>
              <a:srgbClr val="008C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88720" y="2286000"/>
            <a:ext cx="1828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0D4FF"/>
                </a:solidFill>
                <a:latin typeface="Calibri"/>
              </a:defRPr>
            </a:pPr>
            <a:r>
              <a:t>CMMC Demand</a:t>
            </a:r>
            <a:br/>
            <a:r>
              <a:t>Surge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17520" y="2286000"/>
            <a:ext cx="26517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B0B8C4"/>
                </a:solidFill>
                <a:latin typeface="Calibri"/>
              </a:defRPr>
            </a:pPr>
            <a:r>
              <a:t>350,000+ DoD contractors</a:t>
            </a:r>
            <a:br/>
            <a:r>
              <a:t>must achieve CMMC compliance.</a:t>
            </a:r>
            <a:br/>
            <a:r>
              <a:t>Training demand is exploding.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2103120"/>
            <a:ext cx="5029200" cy="1737360"/>
          </a:xfrm>
          <a:prstGeom prst="roundRect">
            <a:avLst/>
          </a:prstGeom>
          <a:solidFill>
            <a:srgbClr val="141A24"/>
          </a:solidFill>
          <a:ln w="12700">
            <a:solidFill>
              <a:srgbClr val="008C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675120" y="2286000"/>
            <a:ext cx="1828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0D4FF"/>
                </a:solidFill>
                <a:latin typeface="Calibri"/>
              </a:defRPr>
            </a:pPr>
            <a:r>
              <a:t>Government</a:t>
            </a:r>
            <a:br/>
            <a:r>
              <a:t>Funding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503920" y="2286000"/>
            <a:ext cx="26517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B0B8C4"/>
                </a:solidFill>
                <a:latin typeface="Calibri"/>
              </a:defRPr>
            </a:pPr>
            <a:r>
              <a:t>Federal workforce development</a:t>
            </a:r>
            <a:br/>
            <a:r>
              <a:t>grants, DoD cyber initiatives,</a:t>
            </a:r>
            <a:br/>
            <a:r>
              <a:t>NICE framework alignment.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14400" y="4114800"/>
            <a:ext cx="5029200" cy="1737360"/>
          </a:xfrm>
          <a:prstGeom prst="roundRect">
            <a:avLst/>
          </a:prstGeom>
          <a:solidFill>
            <a:srgbClr val="141A24"/>
          </a:solidFill>
          <a:ln w="12700">
            <a:solidFill>
              <a:srgbClr val="008C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188720" y="4297680"/>
            <a:ext cx="1828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0D4FF"/>
                </a:solidFill>
                <a:latin typeface="Calibri"/>
              </a:defRPr>
            </a:pPr>
            <a:r>
              <a:t>Workforce</a:t>
            </a:r>
            <a:br/>
            <a:r>
              <a:t>Development Gap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17520" y="4297680"/>
            <a:ext cx="26517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B0B8C4"/>
                </a:solidFill>
                <a:latin typeface="Calibri"/>
              </a:defRPr>
            </a:pPr>
            <a:r>
              <a:t>Entry-level cyber talent lacks</a:t>
            </a:r>
            <a:br/>
            <a:r>
              <a:t>hands-on skills. Employers need</a:t>
            </a:r>
            <a:br/>
            <a:r>
              <a:t>operational readiness, not theory.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400800" y="4114800"/>
            <a:ext cx="5029200" cy="1737360"/>
          </a:xfrm>
          <a:prstGeom prst="roundRect">
            <a:avLst/>
          </a:prstGeom>
          <a:solidFill>
            <a:srgbClr val="141A24"/>
          </a:solidFill>
          <a:ln w="12700">
            <a:solidFill>
              <a:srgbClr val="008C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675120" y="4297680"/>
            <a:ext cx="1828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0D4FF"/>
                </a:solidFill>
                <a:latin typeface="Calibri"/>
              </a:defRPr>
            </a:pPr>
            <a:r>
              <a:t>SMB Compliance</a:t>
            </a:r>
            <a:br/>
            <a:r>
              <a:t>Needs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503920" y="4297680"/>
            <a:ext cx="26517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B0B8C4"/>
                </a:solidFill>
                <a:latin typeface="Calibri"/>
              </a:defRPr>
            </a:pPr>
            <a:r>
              <a:t>Small/mid businesses need</a:t>
            </a:r>
            <a:br/>
            <a:r>
              <a:t>affordable CMMC training.</a:t>
            </a:r>
            <a:br/>
            <a:r>
              <a:t>Current options are $5K+ per seat.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4572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D4FF"/>
                </a:solidFill>
                <a:latin typeface="Consolas"/>
              </a:defRPr>
            </a:pPr>
            <a:r>
              <a:t>VISION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The Vision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91640"/>
            <a:ext cx="2286000" cy="3810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914400" y="2011680"/>
            <a:ext cx="137160" cy="731520"/>
          </a:xfrm>
          <a:prstGeom prst="round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2057400"/>
            <a:ext cx="2743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alibri"/>
              </a:defRPr>
            </a:pPr>
            <a:r>
              <a:t>National Cyber</a:t>
            </a:r>
            <a:br/>
            <a:r>
              <a:t>Training Hub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0" y="2057400"/>
            <a:ext cx="6400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B0B8C4"/>
                </a:solidFill>
                <a:latin typeface="Calibri"/>
              </a:defRPr>
            </a:pPr>
            <a:r>
              <a:t>Become the go-to platform for hands-on CMMC</a:t>
            </a:r>
            <a:br/>
            <a:r>
              <a:t>and cybersecurity workforce training nationwide.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14400" y="3017520"/>
            <a:ext cx="137160" cy="731520"/>
          </a:xfrm>
          <a:prstGeom prst="round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371600" y="3063240"/>
            <a:ext cx="2743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alibri"/>
              </a:defRPr>
            </a:pPr>
            <a:r>
              <a:t>Workforce</a:t>
            </a:r>
            <a:br/>
            <a:r>
              <a:t>Pipeline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14800" y="3063240"/>
            <a:ext cx="6400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B0B8C4"/>
                </a:solidFill>
                <a:latin typeface="Calibri"/>
              </a:defRPr>
            </a:pPr>
            <a:r>
              <a:t>Students graduate directly into operational</a:t>
            </a:r>
            <a:br/>
            <a:r>
              <a:t>cyber roles — day-one ready, no ramp-up.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14400" y="4023360"/>
            <a:ext cx="137160" cy="731520"/>
          </a:xfrm>
          <a:prstGeom prst="round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371600" y="4069080"/>
            <a:ext cx="2743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alibri"/>
              </a:defRPr>
            </a:pPr>
            <a:r>
              <a:t>Partner</a:t>
            </a:r>
            <a:br/>
            <a:r>
              <a:t>Ecosystem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14800" y="4069080"/>
            <a:ext cx="6400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B0B8C4"/>
                </a:solidFill>
                <a:latin typeface="Calibri"/>
              </a:defRPr>
            </a:pPr>
            <a:r>
              <a:t>Integrate with universities, community colleges,</a:t>
            </a:r>
            <a:br/>
            <a:r>
              <a:t>and DoD contractor training programs.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914400" y="5029200"/>
            <a:ext cx="137160" cy="731520"/>
          </a:xfrm>
          <a:prstGeom prst="round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371600" y="5074920"/>
            <a:ext cx="2743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alibri"/>
              </a:defRPr>
            </a:pPr>
            <a:r>
              <a:t>Certification</a:t>
            </a:r>
            <a:br/>
            <a:r>
              <a:t>Alignment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14800" y="5074920"/>
            <a:ext cx="6400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B0B8C4"/>
                </a:solidFill>
                <a:latin typeface="Calibri"/>
              </a:defRPr>
            </a:pPr>
            <a:r>
              <a:t>Map lab completion to industry certifications:</a:t>
            </a:r>
            <a:br/>
            <a:r>
              <a:t>CompTIA Security+, CySA+, CMMC-AB.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10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10058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  <a:latin typeface="Calibri"/>
              </a:defRPr>
            </a:pPr>
            <a:r>
              <a:t>We're not training users.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743200"/>
            <a:ext cx="10058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00D4FF"/>
                </a:solidFill>
                <a:latin typeface="Calibri"/>
              </a:defRPr>
            </a:pPr>
            <a:r>
              <a:t>We're building operators.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0" y="3840480"/>
            <a:ext cx="3047695" cy="3810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4389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B0B8C4"/>
                </a:solidFill>
                <a:latin typeface="Calibri"/>
              </a:defRPr>
            </a:pPr>
            <a:r>
              <a:t>Cyber Ready Clinic  |  CRC Cyber Lab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8463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6B7580"/>
                </a:solidFill>
                <a:latin typeface="Calibri"/>
              </a:defRPr>
            </a:pPr>
            <a:r>
              <a:t>TCecure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812280"/>
            <a:ext cx="12191695" cy="3810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4572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D4FF"/>
                </a:solidFill>
                <a:latin typeface="Consolas"/>
              </a:defRPr>
            </a:pPr>
            <a:r>
              <a:t>THE PROBLEM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The Cybersecurity Talent Crisis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91640"/>
            <a:ext cx="2286000" cy="3810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103120"/>
            <a:ext cx="59436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800" b="1">
                <a:solidFill>
                  <a:srgbClr val="00D4FF"/>
                </a:solidFill>
                <a:latin typeface="Consolas"/>
              </a:rPr>
              <a:t>// </a:t>
            </a:r>
            <a:r>
              <a:rPr sz="1800">
                <a:solidFill>
                  <a:srgbClr val="B0B8C4"/>
                </a:solidFill>
                <a:latin typeface="Calibri"/>
              </a:rPr>
              <a:t>3.5 million unfilled cybersecurity positions globally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D4FF"/>
                </a:solidFill>
                <a:latin typeface="Consolas"/>
              </a:rPr>
              <a:t>// </a:t>
            </a:r>
            <a:r>
              <a:rPr sz="1800">
                <a:solidFill>
                  <a:srgbClr val="B0B8C4"/>
                </a:solidFill>
                <a:latin typeface="Calibri"/>
              </a:rPr>
              <a:t>CMMC 2.0 requirements creating unprecedented compliance demand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D4FF"/>
                </a:solidFill>
                <a:latin typeface="Consolas"/>
              </a:rPr>
              <a:t>// </a:t>
            </a:r>
            <a:r>
              <a:rPr sz="1800">
                <a:solidFill>
                  <a:srgbClr val="B0B8C4"/>
                </a:solidFill>
                <a:latin typeface="Calibri"/>
              </a:rPr>
              <a:t>80% of breaches trace back to human error and misconfiguration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D4FF"/>
                </a:solidFill>
                <a:latin typeface="Consolas"/>
              </a:rPr>
              <a:t>// </a:t>
            </a:r>
            <a:r>
              <a:rPr sz="1800">
                <a:solidFill>
                  <a:srgbClr val="B0B8C4"/>
                </a:solidFill>
                <a:latin typeface="Calibri"/>
              </a:rPr>
              <a:t>Traditional training is too theoretical — no hands-on practice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D4FF"/>
                </a:solidFill>
                <a:latin typeface="Consolas"/>
              </a:rPr>
              <a:t>// </a:t>
            </a:r>
            <a:r>
              <a:rPr sz="1800">
                <a:solidFill>
                  <a:srgbClr val="B0B8C4"/>
                </a:solidFill>
                <a:latin typeface="Calibri"/>
              </a:rPr>
              <a:t>Certification exams test knowledge, not operational skill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772400" y="2103120"/>
            <a:ext cx="2286000" cy="1463040"/>
          </a:xfrm>
          <a:prstGeom prst="roundRect">
            <a:avLst/>
          </a:prstGeom>
          <a:solidFill>
            <a:srgbClr val="141A24"/>
          </a:solidFill>
          <a:ln w="12700">
            <a:solidFill>
              <a:srgbClr val="008C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955280" y="2240280"/>
            <a:ext cx="1920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00D4FF"/>
                </a:solidFill>
                <a:latin typeface="Calibri"/>
              </a:defRPr>
            </a:pPr>
            <a:r>
              <a:t>3.5M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955280" y="2880360"/>
            <a:ext cx="1920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B0B8C4"/>
                </a:solidFill>
                <a:latin typeface="Calibri"/>
              </a:defRPr>
            </a:pPr>
            <a:r>
              <a:t>Unfilled Cyber</a:t>
            </a:r>
            <a:br/>
            <a:r>
              <a:t>Positions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772400" y="3840480"/>
            <a:ext cx="2286000" cy="1463040"/>
          </a:xfrm>
          <a:prstGeom prst="roundRect">
            <a:avLst/>
          </a:prstGeom>
          <a:solidFill>
            <a:srgbClr val="141A24"/>
          </a:solidFill>
          <a:ln w="12700">
            <a:solidFill>
              <a:srgbClr val="008C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955280" y="3977640"/>
            <a:ext cx="1920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00D4FF"/>
                </a:solidFill>
                <a:latin typeface="Calibri"/>
              </a:defRPr>
            </a:pPr>
            <a:r>
              <a:t>80%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955280" y="4617720"/>
            <a:ext cx="1920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B0B8C4"/>
                </a:solidFill>
                <a:latin typeface="Calibri"/>
              </a:defRPr>
            </a:pPr>
            <a:r>
              <a:t>Breaches from</a:t>
            </a:r>
            <a:br/>
            <a:r>
              <a:t>Human Error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22960" y="5577840"/>
            <a:ext cx="9326880" cy="731520"/>
          </a:xfrm>
          <a:prstGeom prst="roundRect">
            <a:avLst/>
          </a:prstGeom>
          <a:noFill/>
          <a:ln w="19050">
            <a:solidFill>
              <a:srgbClr val="00D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822960" y="5577840"/>
            <a:ext cx="50800" cy="73152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051560" y="5669280"/>
            <a:ext cx="8961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 i="1">
                <a:solidFill>
                  <a:srgbClr val="00D4FF"/>
                </a:solidFill>
                <a:latin typeface="Calibri"/>
              </a:defRPr>
            </a:pPr>
            <a:r>
              <a:t>"Companies don't need people who passed a test. They need people who can operate."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4572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D4FF"/>
                </a:solidFill>
                <a:latin typeface="Consolas"/>
              </a:defRPr>
            </a:pPr>
            <a:r>
              <a:t>THE SOLUTION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CRC Cyber Lab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91640"/>
            <a:ext cx="2286000" cy="3810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6400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B0B8C4"/>
                </a:solidFill>
                <a:latin typeface="Calibri"/>
              </a:defRPr>
            </a:pPr>
            <a:r>
              <a:t>A next-generation cybersecurity training and simulation platform</a:t>
            </a:r>
            <a:br/>
            <a:r>
              <a:t>that blurs the line between classroom instruction and real-world</a:t>
            </a:r>
            <a:br/>
            <a:r>
              <a:t>enterprise environments.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14400" y="3474720"/>
            <a:ext cx="2468880" cy="2011680"/>
          </a:xfrm>
          <a:prstGeom prst="roundRect">
            <a:avLst/>
          </a:prstGeom>
          <a:solidFill>
            <a:srgbClr val="141A24"/>
          </a:solidFill>
          <a:ln w="12700">
            <a:solidFill>
              <a:srgbClr val="008C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3657600"/>
            <a:ext cx="2103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00D4FF"/>
                </a:solidFill>
                <a:latin typeface="Calibri"/>
              </a:defRPr>
            </a:pPr>
            <a:r>
              <a:t>Live Enterprise</a:t>
            </a:r>
            <a:br/>
            <a:r>
              <a:t>Network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4389120"/>
            <a:ext cx="2103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B0B8C4"/>
                </a:solidFill>
                <a:latin typeface="Calibri"/>
              </a:defRPr>
            </a:pPr>
            <a:r>
              <a:t>Real Active Directory,</a:t>
            </a:r>
            <a:br/>
            <a:r>
              <a:t>real policies, real users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657600" y="3474720"/>
            <a:ext cx="2468880" cy="2011680"/>
          </a:xfrm>
          <a:prstGeom prst="roundRect">
            <a:avLst/>
          </a:prstGeom>
          <a:solidFill>
            <a:srgbClr val="141A24"/>
          </a:solidFill>
          <a:ln w="12700">
            <a:solidFill>
              <a:srgbClr val="008C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840480" y="3657600"/>
            <a:ext cx="2103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00D4FF"/>
                </a:solidFill>
                <a:latin typeface="Calibri"/>
              </a:defRPr>
            </a:pPr>
            <a:r>
              <a:t>Cyber Range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40480" y="4389120"/>
            <a:ext cx="2103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B0B8C4"/>
                </a:solidFill>
                <a:latin typeface="Calibri"/>
              </a:defRPr>
            </a:pPr>
            <a:r>
              <a:t>Isolated pods with</a:t>
            </a:r>
            <a:br/>
            <a:r>
              <a:t>seeded misconfigurations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0" y="3474720"/>
            <a:ext cx="2468880" cy="2011680"/>
          </a:xfrm>
          <a:prstGeom prst="roundRect">
            <a:avLst/>
          </a:prstGeom>
          <a:solidFill>
            <a:srgbClr val="141A24"/>
          </a:solidFill>
          <a:ln w="12700">
            <a:solidFill>
              <a:srgbClr val="008C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583680" y="3657600"/>
            <a:ext cx="2103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00D4FF"/>
                </a:solidFill>
                <a:latin typeface="Calibri"/>
              </a:defRPr>
            </a:pPr>
            <a:r>
              <a:t>Compliance</a:t>
            </a:r>
            <a:br/>
            <a:r>
              <a:t>Training Engine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83680" y="4389120"/>
            <a:ext cx="2103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B0B8C4"/>
                </a:solidFill>
                <a:latin typeface="Calibri"/>
              </a:defRPr>
            </a:pPr>
            <a:r>
              <a:t>CMMC-aligned labs</a:t>
            </a:r>
            <a:br/>
            <a:r>
              <a:t>across control families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144000" y="3474720"/>
            <a:ext cx="2468880" cy="2011680"/>
          </a:xfrm>
          <a:prstGeom prst="roundRect">
            <a:avLst/>
          </a:prstGeom>
          <a:solidFill>
            <a:srgbClr val="141A24"/>
          </a:solidFill>
          <a:ln w="12700">
            <a:solidFill>
              <a:srgbClr val="008C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326880" y="3657600"/>
            <a:ext cx="2103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00D4FF"/>
                </a:solidFill>
                <a:latin typeface="Calibri"/>
              </a:defRPr>
            </a:pPr>
            <a:r>
              <a:t>Workforce</a:t>
            </a:r>
            <a:br/>
            <a:r>
              <a:t>Pipeline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326880" y="4389120"/>
            <a:ext cx="2103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B0B8C4"/>
                </a:solidFill>
                <a:latin typeface="Calibri"/>
              </a:defRPr>
            </a:pPr>
            <a:r>
              <a:t>Students to operators</a:t>
            </a:r>
            <a:br/>
            <a:r>
              <a:t>in weeks, not years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22960" y="5669280"/>
            <a:ext cx="9326880" cy="731520"/>
          </a:xfrm>
          <a:prstGeom prst="roundRect">
            <a:avLst/>
          </a:prstGeom>
          <a:noFill/>
          <a:ln w="19050">
            <a:solidFill>
              <a:srgbClr val="00D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22960" y="5669280"/>
            <a:ext cx="50800" cy="73152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51560" y="5760720"/>
            <a:ext cx="8961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 i="1">
                <a:solidFill>
                  <a:srgbClr val="00D4FF"/>
                </a:solidFill>
                <a:latin typeface="Calibri"/>
              </a:defRPr>
            </a:pPr>
            <a:r>
              <a:t>It is not just a lab. It is a full-stack cyber training platform.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4572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D4FF"/>
                </a:solidFill>
                <a:latin typeface="Consolas"/>
              </a:defRPr>
            </a:pPr>
            <a:r>
              <a:t>CORE ASSET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The Cyber Range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91640"/>
            <a:ext cx="2286000" cy="3810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103120"/>
            <a:ext cx="54864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Multi-pod architecture — 20+ concurrent isolated environments</a:t>
            </a:r>
          </a:p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Each pod = a complete enterprise network for one student</a:t>
            </a:r>
          </a:p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Real Active Directory domain with users, groups, OUs, and GPOs</a:t>
            </a:r>
          </a:p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Intentional misconfigurations seeded via automation</a:t>
            </a:r>
          </a:p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Students remediate real security issues, not simulations</a:t>
            </a:r>
          </a:p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Full snapshot and rollback capability per pod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0" y="2103120"/>
            <a:ext cx="4114800" cy="3200400"/>
          </a:xfrm>
          <a:prstGeom prst="roundRect">
            <a:avLst/>
          </a:prstGeom>
          <a:solidFill>
            <a:srgbClr val="141A24"/>
          </a:solidFill>
          <a:ln w="12700">
            <a:solidFill>
              <a:srgbClr val="008C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589520" y="2286000"/>
            <a:ext cx="3657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00D4FF"/>
                </a:solidFill>
                <a:latin typeface="Consolas"/>
              </a:defRPr>
            </a:pPr>
            <a:r>
              <a:t>    Student Browser</a:t>
            </a:r>
            <a:br/>
            <a:r>
              <a:t>         |</a:t>
            </a:r>
            <a:br/>
            <a:r>
              <a:t>    [ Guacamole ]</a:t>
            </a:r>
            <a:br/>
            <a:r>
              <a:t>     /    |    \</a:t>
            </a:r>
            <a:br/>
            <a:r>
              <a:t>  Pod01  Pod02  ...  Pod20</a:t>
            </a:r>
            <a:br/>
            <a:r>
              <a:t>     \    |    /</a:t>
            </a:r>
            <a:br/>
            <a:r>
              <a:t>  [ Shared Domain ]</a:t>
            </a:r>
            <a:br/>
            <a:r>
              <a:t>    DC01  &lt;-&gt;  DC02</a:t>
            </a:r>
            <a:br/>
            <a:r>
              <a:t>         |</a:t>
            </a:r>
            <a:br/>
            <a:r>
              <a:t>    [ AWX Engine ]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5669280"/>
            <a:ext cx="9326880" cy="731520"/>
          </a:xfrm>
          <a:prstGeom prst="roundRect">
            <a:avLst/>
          </a:prstGeom>
          <a:noFill/>
          <a:ln w="19050">
            <a:solidFill>
              <a:srgbClr val="00D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822960" y="5669280"/>
            <a:ext cx="50800" cy="73152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51560" y="5760720"/>
            <a:ext cx="8961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 i="1">
                <a:solidFill>
                  <a:srgbClr val="00D4FF"/>
                </a:solidFill>
                <a:latin typeface="Calibri"/>
              </a:defRPr>
            </a:pPr>
            <a:r>
              <a:t>"Every student operates inside their own enterprise."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4572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D4FF"/>
                </a:solidFill>
                <a:latin typeface="Consolas"/>
              </a:defRPr>
            </a:pPr>
            <a:r>
              <a:t>INFRASTRUCTURE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Enterprise-Grade Power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91640"/>
            <a:ext cx="2286000" cy="3810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914400" y="2103120"/>
            <a:ext cx="2286000" cy="1463040"/>
          </a:xfrm>
          <a:prstGeom prst="roundRect">
            <a:avLst/>
          </a:prstGeom>
          <a:solidFill>
            <a:srgbClr val="141A24"/>
          </a:solidFill>
          <a:ln w="12700">
            <a:solidFill>
              <a:srgbClr val="008C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2240280"/>
            <a:ext cx="1920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00D4FF"/>
                </a:solidFill>
                <a:latin typeface="Calibri"/>
              </a:defRPr>
            </a:pPr>
            <a:r>
              <a:t>2x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880360"/>
            <a:ext cx="1920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B0B8C4"/>
                </a:solidFill>
                <a:latin typeface="Calibri"/>
              </a:defRPr>
            </a:pPr>
            <a:r>
              <a:t>Enterprise</a:t>
            </a:r>
            <a:br/>
            <a:r>
              <a:t>Servers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0" y="2103120"/>
            <a:ext cx="2286000" cy="1463040"/>
          </a:xfrm>
          <a:prstGeom prst="roundRect">
            <a:avLst/>
          </a:prstGeom>
          <a:solidFill>
            <a:srgbClr val="141A24"/>
          </a:solidFill>
          <a:ln w="12700">
            <a:solidFill>
              <a:srgbClr val="008C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840480" y="2240280"/>
            <a:ext cx="1920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00D4FF"/>
                </a:solidFill>
                <a:latin typeface="Calibri"/>
              </a:defRPr>
            </a:pPr>
            <a:r>
              <a:t>256GB+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40480" y="2880360"/>
            <a:ext cx="1920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B0B8C4"/>
                </a:solidFill>
                <a:latin typeface="Calibri"/>
              </a:defRPr>
            </a:pPr>
            <a:r>
              <a:t>RAM per</a:t>
            </a:r>
            <a:br/>
            <a:r>
              <a:t>Node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400800" y="2103120"/>
            <a:ext cx="2286000" cy="1463040"/>
          </a:xfrm>
          <a:prstGeom prst="roundRect">
            <a:avLst/>
          </a:prstGeom>
          <a:solidFill>
            <a:srgbClr val="141A24"/>
          </a:solidFill>
          <a:ln w="12700">
            <a:solidFill>
              <a:srgbClr val="008C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583680" y="2240280"/>
            <a:ext cx="1920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00D4FF"/>
                </a:solidFill>
                <a:latin typeface="Calibri"/>
              </a:defRPr>
            </a:pPr>
            <a:r>
              <a:t>10Gb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83680" y="2880360"/>
            <a:ext cx="1920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B0B8C4"/>
                </a:solidFill>
                <a:latin typeface="Calibri"/>
              </a:defRPr>
            </a:pPr>
            <a:r>
              <a:t>Network</a:t>
            </a:r>
            <a:br/>
            <a:r>
              <a:t>Backbone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9144000" y="2103120"/>
            <a:ext cx="2286000" cy="1463040"/>
          </a:xfrm>
          <a:prstGeom prst="roundRect">
            <a:avLst/>
          </a:prstGeom>
          <a:solidFill>
            <a:srgbClr val="141A24"/>
          </a:solidFill>
          <a:ln w="12700">
            <a:solidFill>
              <a:srgbClr val="008C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326880" y="2240280"/>
            <a:ext cx="1920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00D4FF"/>
                </a:solidFill>
                <a:latin typeface="Calibri"/>
              </a:defRPr>
            </a:pPr>
            <a:r>
              <a:t>20+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326880" y="2880360"/>
            <a:ext cx="1920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B0B8C4"/>
                </a:solidFill>
                <a:latin typeface="Calibri"/>
              </a:defRPr>
            </a:pPr>
            <a:r>
              <a:t>Concurrent</a:t>
            </a:r>
            <a:br/>
            <a:r>
              <a:t>Student Pods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4400" y="3931920"/>
            <a:ext cx="9144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600" b="1">
                <a:solidFill>
                  <a:srgbClr val="00D4FF"/>
                </a:solidFill>
                <a:latin typeface="Consolas"/>
              </a:rPr>
              <a:t>// </a:t>
            </a:r>
            <a:r>
              <a:rPr sz="1600">
                <a:solidFill>
                  <a:srgbClr val="B0B8C4"/>
                </a:solidFill>
                <a:latin typeface="Calibri"/>
              </a:rPr>
              <a:t>Proxmox VE virtualization cluster — production-grade hypervisors</a:t>
            </a:r>
          </a:p>
          <a:p>
            <a:pPr>
              <a:spcAft>
                <a:spcPts val="600"/>
              </a:spcAft>
            </a:pPr>
            <a:r>
              <a:rPr sz="1600" b="1">
                <a:solidFill>
                  <a:srgbClr val="00D4FF"/>
                </a:solidFill>
                <a:latin typeface="Consolas"/>
              </a:rPr>
              <a:t>// </a:t>
            </a:r>
            <a:r>
              <a:rPr sz="1600">
                <a:solidFill>
                  <a:srgbClr val="B0B8C4"/>
                </a:solidFill>
                <a:latin typeface="Calibri"/>
              </a:rPr>
              <a:t>High-density VM hosting — 50+ VMs across dual-node cluster</a:t>
            </a:r>
          </a:p>
          <a:p>
            <a:pPr>
              <a:spcAft>
                <a:spcPts val="600"/>
              </a:spcAft>
            </a:pPr>
            <a:r>
              <a:rPr sz="1600" b="1">
                <a:solidFill>
                  <a:srgbClr val="00D4FF"/>
                </a:solidFill>
                <a:latin typeface="Consolas"/>
              </a:rPr>
              <a:t>// </a:t>
            </a:r>
            <a:r>
              <a:rPr sz="1600">
                <a:solidFill>
                  <a:srgbClr val="B0B8C4"/>
                </a:solidFill>
                <a:latin typeface="Calibri"/>
              </a:rPr>
              <a:t>Redundant domain controllers with AD replication</a:t>
            </a:r>
          </a:p>
          <a:p>
            <a:pPr>
              <a:spcAft>
                <a:spcPts val="600"/>
              </a:spcAft>
            </a:pPr>
            <a:r>
              <a:rPr sz="1600" b="1">
                <a:solidFill>
                  <a:srgbClr val="00D4FF"/>
                </a:solidFill>
                <a:latin typeface="Consolas"/>
              </a:rPr>
              <a:t>// </a:t>
            </a:r>
            <a:r>
              <a:rPr sz="1600">
                <a:solidFill>
                  <a:srgbClr val="B0B8C4"/>
                </a:solidFill>
                <a:latin typeface="Calibri"/>
              </a:rPr>
              <a:t>Dedicated management LAN + isolated pod networks</a:t>
            </a:r>
          </a:p>
          <a:p>
            <a:pPr>
              <a:spcAft>
                <a:spcPts val="600"/>
              </a:spcAft>
            </a:pPr>
            <a:r>
              <a:rPr sz="1600" b="1">
                <a:solidFill>
                  <a:srgbClr val="00D4FF"/>
                </a:solidFill>
                <a:latin typeface="Consolas"/>
              </a:rPr>
              <a:t>// </a:t>
            </a:r>
            <a:r>
              <a:rPr sz="1600">
                <a:solidFill>
                  <a:srgbClr val="B0B8C4"/>
                </a:solidFill>
                <a:latin typeface="Calibri"/>
              </a:rPr>
              <a:t>Full infrastructure owned and operated — no cloud dependency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22960" y="5669280"/>
            <a:ext cx="9326880" cy="731520"/>
          </a:xfrm>
          <a:prstGeom prst="roundRect">
            <a:avLst/>
          </a:prstGeom>
          <a:noFill/>
          <a:ln w="19050">
            <a:solidFill>
              <a:srgbClr val="00D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22960" y="5669280"/>
            <a:ext cx="50800" cy="73152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51560" y="5760720"/>
            <a:ext cx="8961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 i="1">
                <a:solidFill>
                  <a:srgbClr val="00D4FF"/>
                </a:solidFill>
                <a:latin typeface="Calibri"/>
              </a:defRPr>
            </a:pPr>
            <a:r>
              <a:t>"This is not a cloud demo — this is a real data center."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4572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D4FF"/>
                </a:solidFill>
                <a:latin typeface="Consolas"/>
              </a:defRPr>
            </a:pPr>
            <a:r>
              <a:t>NETWORK CORE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Dreamwall + Secure Access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91640"/>
            <a:ext cx="2286000" cy="3810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103120"/>
            <a:ext cx="59436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Ubiquiti Dreamwall as the network backbone and edge firewall</a:t>
            </a:r>
          </a:p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VPN + remote access capability for off-site students</a:t>
            </a:r>
          </a:p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Traffic segmentation per pod — complete network isolation</a:t>
            </a:r>
          </a:p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Secure browser-based access via Apache Guacamole (RDP gateway)</a:t>
            </a:r>
          </a:p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No VPN client, no RDP client, no special software required</a:t>
            </a:r>
          </a:p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Students access a full enterprise environment from any web browser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498079" y="2103120"/>
            <a:ext cx="3931920" cy="2926080"/>
          </a:xfrm>
          <a:prstGeom prst="roundRect">
            <a:avLst/>
          </a:prstGeom>
          <a:solidFill>
            <a:srgbClr val="141A24"/>
          </a:solidFill>
          <a:ln w="12700">
            <a:solidFill>
              <a:srgbClr val="008C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680960" y="2286000"/>
            <a:ext cx="3657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00D4FF"/>
                </a:solidFill>
                <a:latin typeface="Consolas"/>
              </a:defRPr>
            </a:pPr>
            <a:r>
              <a:t>  Internet</a:t>
            </a:r>
            <a:br/>
            <a:r>
              <a:t>     |</a:t>
            </a:r>
            <a:br/>
            <a:r>
              <a:t>  [ Dreamwall ]</a:t>
            </a:r>
            <a:br/>
            <a:r>
              <a:t>     |</a:t>
            </a:r>
            <a:br/>
            <a:r>
              <a:t>  Management LAN</a:t>
            </a:r>
            <a:br/>
            <a:r>
              <a:t>     |</a:t>
            </a:r>
            <a:br/>
            <a:r>
              <a:t>  [ Guacamole GW ]</a:t>
            </a:r>
            <a:br/>
            <a:r>
              <a:t>     |</a:t>
            </a:r>
            <a:br/>
            <a:r>
              <a:t>  Pod Networks (isolated)</a:t>
            </a:r>
            <a:br/>
            <a:r>
              <a:t>  pod01net ... pod20net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5669280"/>
            <a:ext cx="9326880" cy="731520"/>
          </a:xfrm>
          <a:prstGeom prst="roundRect">
            <a:avLst/>
          </a:prstGeom>
          <a:noFill/>
          <a:ln w="19050">
            <a:solidFill>
              <a:srgbClr val="00D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822960" y="5669280"/>
            <a:ext cx="50800" cy="73152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51560" y="5760720"/>
            <a:ext cx="8961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 i="1">
                <a:solidFill>
                  <a:srgbClr val="00D4FF"/>
                </a:solidFill>
                <a:latin typeface="Calibri"/>
              </a:defRPr>
            </a:pPr>
            <a:r>
              <a:t>"Students access a secure enterprise network from anywhere."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4572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D4FF"/>
                </a:solidFill>
                <a:latin typeface="Consolas"/>
              </a:defRPr>
            </a:pPr>
            <a:r>
              <a:t>THE PRODUCT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CMMC-Aligned Lab Curriculum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91640"/>
            <a:ext cx="2286000" cy="3810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914400" y="2103120"/>
            <a:ext cx="3200400" cy="1371600"/>
          </a:xfrm>
          <a:prstGeom prst="roundRect">
            <a:avLst/>
          </a:prstGeom>
          <a:solidFill>
            <a:srgbClr val="141A24"/>
          </a:solidFill>
          <a:ln w="12700">
            <a:solidFill>
              <a:srgbClr val="008C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2240280"/>
            <a:ext cx="731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00D4FF"/>
                </a:solidFill>
                <a:latin typeface="Consolas"/>
              </a:defRPr>
            </a:pPr>
            <a:r>
              <a:t>AC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2240280"/>
            <a:ext cx="20116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FFFF"/>
                </a:solidFill>
                <a:latin typeface="Calibri"/>
              </a:defRPr>
            </a:pPr>
            <a:r>
              <a:t>Access</a:t>
            </a:r>
            <a:br/>
            <a:r>
              <a:t>Control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288036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00FF88"/>
                </a:solidFill>
                <a:latin typeface="Consolas"/>
              </a:defRPr>
            </a:pPr>
            <a:r>
              <a:t>LIVE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389120" y="2103120"/>
            <a:ext cx="3200400" cy="1371600"/>
          </a:xfrm>
          <a:prstGeom prst="roundRect">
            <a:avLst/>
          </a:prstGeom>
          <a:solidFill>
            <a:srgbClr val="141A24"/>
          </a:solidFill>
          <a:ln w="12700">
            <a:solidFill>
              <a:srgbClr val="008C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0" y="2240280"/>
            <a:ext cx="731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00D4FF"/>
                </a:solidFill>
                <a:latin typeface="Consolas"/>
              </a:defRPr>
            </a:pPr>
            <a:r>
              <a:t>IA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03520" y="2240280"/>
            <a:ext cx="20116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FFFF"/>
                </a:solidFill>
                <a:latin typeface="Calibri"/>
              </a:defRPr>
            </a:pPr>
            <a:r>
              <a:t>Identification &amp;</a:t>
            </a:r>
            <a:br/>
            <a:r>
              <a:t>Authentication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03520" y="288036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00FF88"/>
                </a:solidFill>
                <a:latin typeface="Consolas"/>
              </a:defRPr>
            </a:pPr>
            <a:r>
              <a:t>LIVE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863840" y="2103120"/>
            <a:ext cx="3200400" cy="1371600"/>
          </a:xfrm>
          <a:prstGeom prst="roundRect">
            <a:avLst/>
          </a:prstGeom>
          <a:solidFill>
            <a:srgbClr val="141A24"/>
          </a:solidFill>
          <a:ln w="12700">
            <a:solidFill>
              <a:srgbClr val="008C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046720" y="2240280"/>
            <a:ext cx="731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00D4FF"/>
                </a:solidFill>
                <a:latin typeface="Consolas"/>
              </a:defRPr>
            </a:pPr>
            <a:r>
              <a:t>AU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778240" y="2240280"/>
            <a:ext cx="20116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FFFF"/>
                </a:solidFill>
                <a:latin typeface="Calibri"/>
              </a:defRPr>
            </a:pPr>
            <a:r>
              <a:t>Audit &amp;</a:t>
            </a:r>
            <a:br/>
            <a:r>
              <a:t>Accountability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778240" y="288036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8C00"/>
                </a:solidFill>
                <a:latin typeface="Consolas"/>
              </a:defRPr>
            </a:pPr>
            <a:r>
              <a:t>PLANNED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14400" y="3749040"/>
            <a:ext cx="3200400" cy="1371600"/>
          </a:xfrm>
          <a:prstGeom prst="roundRect">
            <a:avLst/>
          </a:prstGeom>
          <a:solidFill>
            <a:srgbClr val="141A24"/>
          </a:solidFill>
          <a:ln w="12700">
            <a:solidFill>
              <a:srgbClr val="008C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97280" y="3886200"/>
            <a:ext cx="731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00D4FF"/>
                </a:solidFill>
                <a:latin typeface="Consolas"/>
              </a:defRPr>
            </a:pPr>
            <a:r>
              <a:t>SC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28800" y="3886200"/>
            <a:ext cx="20116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FFFF"/>
                </a:solidFill>
                <a:latin typeface="Calibri"/>
              </a:defRPr>
            </a:pPr>
            <a:r>
              <a:t>System &amp;</a:t>
            </a:r>
            <a:br/>
            <a:r>
              <a:t>Comms Protection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28800" y="452628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8C00"/>
                </a:solidFill>
                <a:latin typeface="Consolas"/>
              </a:defRPr>
            </a:pPr>
            <a:r>
              <a:t>PLANNED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389120" y="3749040"/>
            <a:ext cx="3200400" cy="1371600"/>
          </a:xfrm>
          <a:prstGeom prst="roundRect">
            <a:avLst/>
          </a:prstGeom>
          <a:solidFill>
            <a:srgbClr val="141A24"/>
          </a:solidFill>
          <a:ln w="12700">
            <a:solidFill>
              <a:srgbClr val="008C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72000" y="3886200"/>
            <a:ext cx="731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00D4FF"/>
                </a:solidFill>
                <a:latin typeface="Consolas"/>
              </a:defRPr>
            </a:pPr>
            <a:r>
              <a:t>SI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03520" y="3886200"/>
            <a:ext cx="20116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FFFF"/>
                </a:solidFill>
                <a:latin typeface="Calibri"/>
              </a:defRPr>
            </a:pPr>
            <a:r>
              <a:t>System &amp;</a:t>
            </a:r>
            <a:br/>
            <a:r>
              <a:t>Info Integrity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03520" y="452628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8C00"/>
                </a:solidFill>
                <a:latin typeface="Consolas"/>
              </a:defRPr>
            </a:pPr>
            <a:r>
              <a:t>PLANNED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7863840" y="3749040"/>
            <a:ext cx="3200400" cy="1371600"/>
          </a:xfrm>
          <a:prstGeom prst="roundRect">
            <a:avLst/>
          </a:prstGeom>
          <a:solidFill>
            <a:srgbClr val="141A24"/>
          </a:solidFill>
          <a:ln w="12700">
            <a:solidFill>
              <a:srgbClr val="008C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046720" y="3886200"/>
            <a:ext cx="731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00D4FF"/>
                </a:solidFill>
                <a:latin typeface="Consolas"/>
              </a:defRPr>
            </a:pPr>
            <a:r>
              <a:t>CM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778240" y="3886200"/>
            <a:ext cx="20116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FFFF"/>
                </a:solidFill>
                <a:latin typeface="Calibri"/>
              </a:defRPr>
            </a:pPr>
            <a:r>
              <a:t>Configuration</a:t>
            </a:r>
            <a:br/>
            <a:r>
              <a:t>Management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778240" y="452628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8C00"/>
                </a:solidFill>
                <a:latin typeface="Consolas"/>
              </a:defRPr>
            </a:pPr>
            <a:r>
              <a:t>PLANNED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14400" y="530352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B0B8C4"/>
                </a:solidFill>
                <a:latin typeface="Calibri"/>
              </a:defRPr>
            </a:pPr>
            <a:r>
              <a:t>Each lab is: Scenario-driven  |  Step-by-step  |  GUI-first  |  Ansible-verified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822960" y="5669280"/>
            <a:ext cx="9326880" cy="731520"/>
          </a:xfrm>
          <a:prstGeom prst="roundRect">
            <a:avLst/>
          </a:prstGeom>
          <a:noFill/>
          <a:ln w="19050">
            <a:solidFill>
              <a:srgbClr val="00D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822960" y="5669280"/>
            <a:ext cx="50800" cy="73152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1051560" y="5760720"/>
            <a:ext cx="8961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 i="1">
                <a:solidFill>
                  <a:srgbClr val="00D4FF"/>
                </a:solidFill>
                <a:latin typeface="Calibri"/>
              </a:defRPr>
            </a:pPr>
            <a:r>
              <a:t>"Students don't click next — they operate like analysts."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4572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FF88"/>
                </a:solidFill>
                <a:latin typeface="Consolas"/>
              </a:defRPr>
            </a:pPr>
            <a:r>
              <a:t>DIFFERENTIATOR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The Juicebox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508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B0B8C4"/>
                </a:solidFill>
                <a:latin typeface="Calibri"/>
              </a:defRPr>
            </a:pPr>
            <a:r>
              <a:t>Automation &amp; Orchestration Engine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920240"/>
            <a:ext cx="2286000" cy="38100"/>
          </a:xfrm>
          <a:prstGeom prst="rect">
            <a:avLst/>
          </a:prstGeom>
          <a:solidFill>
            <a:srgbClr val="00FF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286000"/>
            <a:ext cx="5943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Powered by AWX (Ansible Tower) — enterprise automation platform</a:t>
            </a:r>
          </a:p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Automated lab seeding: deploy misconfigurations to 20 pods in &lt; 2 minutes</a:t>
            </a:r>
          </a:p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Automated verification: PASS/FAIL per lab objective, per student</a:t>
            </a:r>
          </a:p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One-click environment reset between classes</a:t>
            </a:r>
          </a:p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Playbook-driven: every lab is code, every config is repeatable</a:t>
            </a:r>
          </a:p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Progress tracking and evidence-driven completion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98079" y="2286000"/>
            <a:ext cx="3931920" cy="2286000"/>
          </a:xfrm>
          <a:prstGeom prst="roundRect">
            <a:avLst/>
          </a:prstGeom>
          <a:solidFill>
            <a:srgbClr val="141A24"/>
          </a:solidFill>
          <a:ln w="12700">
            <a:solidFill>
              <a:srgbClr val="00AA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680960" y="2468880"/>
            <a:ext cx="36576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00FF88"/>
                </a:solidFill>
                <a:latin typeface="Consolas"/>
              </a:defRPr>
            </a:pPr>
            <a:r>
              <a:t>  SEED  --&gt;  OPERATE  --&gt;  VERIFY</a:t>
            </a:r>
            <a:br/>
            <a:r>
              <a:t>    |                        |</a:t>
            </a:r>
            <a:br/>
            <a:r>
              <a:t>    +------- RESET &lt;--------+</a:t>
            </a:r>
            <a:br/>
            <a:br/>
            <a:r>
              <a:t>  All automated via Ansible</a:t>
            </a:r>
            <a:br/>
            <a:r>
              <a:t>  All tracked per student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2960" y="5669280"/>
            <a:ext cx="9326880" cy="731520"/>
          </a:xfrm>
          <a:prstGeom prst="roundRect">
            <a:avLst/>
          </a:prstGeom>
          <a:noFill/>
          <a:ln w="19050">
            <a:solidFill>
              <a:srgbClr val="00D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822960" y="5669280"/>
            <a:ext cx="50800" cy="73152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51560" y="5760720"/>
            <a:ext cx="8961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 i="1">
                <a:solidFill>
                  <a:srgbClr val="00D4FF"/>
                </a:solidFill>
                <a:latin typeface="Calibri"/>
              </a:defRPr>
            </a:pPr>
            <a:r>
              <a:t>"The Juicebox turns static labs into a living system."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4572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8C00"/>
                </a:solidFill>
                <a:latin typeface="Consolas"/>
              </a:defRPr>
            </a:pPr>
            <a:r>
              <a:t>INNOVATION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9144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Open Range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91640"/>
            <a:ext cx="2286000" cy="38100"/>
          </a:xfrm>
          <a:prstGeom prst="rect">
            <a:avLst/>
          </a:prstGeom>
          <a:solidFill>
            <a:srgbClr val="FF8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103120"/>
            <a:ext cx="5943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Sandbox Active Directory domain for open-ended experimentation</a:t>
            </a:r>
          </a:p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OWASP Juice Shop for interactive web application hacking</a:t>
            </a:r>
          </a:p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Penetration testing exercises — scan, exploit, report</a:t>
            </a:r>
          </a:p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Red Team / Blue Team scenarios in controlled environments</a:t>
            </a:r>
          </a:p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Tool experimentation: Nmap, Burp Suite, Wireshark, and more</a:t>
            </a:r>
          </a:p>
          <a:p>
            <a:pPr>
              <a:spcAft>
                <a:spcPts val="600"/>
              </a:spcAft>
            </a:pPr>
            <a:r>
              <a:rPr sz="1700" b="1">
                <a:solidFill>
                  <a:srgbClr val="00D4FF"/>
                </a:solidFill>
                <a:latin typeface="Consolas"/>
              </a:rPr>
              <a:t>// </a:t>
            </a:r>
            <a:r>
              <a:rPr sz="1700">
                <a:solidFill>
                  <a:srgbClr val="B0B8C4"/>
                </a:solidFill>
                <a:latin typeface="Calibri"/>
              </a:rPr>
              <a:t>No rigid instructions — students explore, break, and learn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772400" y="2103120"/>
            <a:ext cx="3657600" cy="1005840"/>
          </a:xfrm>
          <a:prstGeom prst="roundRect">
            <a:avLst/>
          </a:prstGeom>
          <a:solidFill>
            <a:srgbClr val="141A24"/>
          </a:solidFill>
          <a:ln w="12700">
            <a:solidFill>
              <a:srgbClr val="FF8C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955279" y="219456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8C00"/>
                </a:solidFill>
                <a:latin typeface="Calibri"/>
              </a:defRPr>
            </a:pPr>
            <a:r>
              <a:t>Juice Shop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326880" y="2194560"/>
            <a:ext cx="20116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8C4"/>
                </a:solidFill>
                <a:latin typeface="Calibri"/>
              </a:defRPr>
            </a:pPr>
            <a:r>
              <a:t>Web app hacking</a:t>
            </a:r>
            <a:br/>
            <a:r>
              <a:t>&amp; OWASP Top 10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772400" y="3291840"/>
            <a:ext cx="3657600" cy="1005840"/>
          </a:xfrm>
          <a:prstGeom prst="roundRect">
            <a:avLst/>
          </a:prstGeom>
          <a:solidFill>
            <a:srgbClr val="141A24"/>
          </a:solidFill>
          <a:ln w="12700">
            <a:solidFill>
              <a:srgbClr val="FF8C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955279" y="338328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8C00"/>
                </a:solidFill>
                <a:latin typeface="Calibri"/>
              </a:defRPr>
            </a:pPr>
            <a:r>
              <a:t>Sandbox AD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26880" y="3383280"/>
            <a:ext cx="20116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8C4"/>
                </a:solidFill>
                <a:latin typeface="Calibri"/>
              </a:defRPr>
            </a:pPr>
            <a:r>
              <a:t>Break things without</a:t>
            </a:r>
            <a:br/>
            <a:r>
              <a:t>consequence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772400" y="4480560"/>
            <a:ext cx="3657600" cy="1005840"/>
          </a:xfrm>
          <a:prstGeom prst="roundRect">
            <a:avLst/>
          </a:prstGeom>
          <a:solidFill>
            <a:srgbClr val="141A24"/>
          </a:solidFill>
          <a:ln w="12700">
            <a:solidFill>
              <a:srgbClr val="FF8C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955279" y="457200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8C00"/>
                </a:solidFill>
                <a:latin typeface="Calibri"/>
              </a:defRPr>
            </a:pPr>
            <a:r>
              <a:t>Red vs Blue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326880" y="4572000"/>
            <a:ext cx="20116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0B8C4"/>
                </a:solidFill>
                <a:latin typeface="Calibri"/>
              </a:defRPr>
            </a:pPr>
            <a:r>
              <a:t>Offensive &amp; defensive</a:t>
            </a:r>
            <a:br/>
            <a:r>
              <a:t>team exercises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22960" y="5669280"/>
            <a:ext cx="9326880" cy="731520"/>
          </a:xfrm>
          <a:prstGeom prst="roundRect">
            <a:avLst/>
          </a:prstGeom>
          <a:noFill/>
          <a:ln w="19050">
            <a:solidFill>
              <a:srgbClr val="00D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22960" y="5669280"/>
            <a:ext cx="50800" cy="73152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51560" y="5760720"/>
            <a:ext cx="8961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 i="1">
                <a:solidFill>
                  <a:srgbClr val="00D4FF"/>
                </a:solidFill>
                <a:latin typeface="Calibri"/>
              </a:defRPr>
            </a:pPr>
            <a:r>
              <a:t>"Structured learning meets controlled chaos."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